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77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355"/>
    <a:srgbClr val="004E91"/>
    <a:srgbClr val="A2D79D"/>
    <a:srgbClr val="7DC4E8"/>
    <a:srgbClr val="ECA797"/>
    <a:srgbClr val="FDE486"/>
    <a:srgbClr val="004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0" autoAdjust="0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-18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64C29-8CEE-E242-AFDE-E29D5DFBAC1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92226-13F3-2040-B42A-C988EDF4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4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69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0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09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4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6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1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1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6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4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1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5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4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8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E3A4-51A8-9B4C-B864-7EAC0E56F1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32F3-F630-B848-A664-810390D08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600"/>
            <a:ext cx="5232400" cy="5232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97913C-9491-8E62-92C4-F17FB2F24AE5}"/>
              </a:ext>
            </a:extLst>
          </p:cNvPr>
          <p:cNvSpPr txBox="1"/>
          <p:nvPr/>
        </p:nvSpPr>
        <p:spPr>
          <a:xfrm>
            <a:off x="3137338" y="573932"/>
            <a:ext cx="55105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solidFill>
                  <a:srgbClr val="004E91"/>
                </a:solidFill>
                <a:latin typeface="Helvetica" pitchFamily="2" charset="0"/>
              </a:rPr>
              <a:t>ТАЙМ-МЕНЕДЖМЕНТ</a:t>
            </a:r>
          </a:p>
          <a:p>
            <a:pPr algn="r"/>
            <a:endParaRPr lang="ru-RU" sz="2600" b="1" dirty="0">
              <a:solidFill>
                <a:srgbClr val="004E91"/>
              </a:solidFill>
              <a:latin typeface="Helvetica" pitchFamily="2" charset="0"/>
            </a:endParaRPr>
          </a:p>
          <a:p>
            <a:pPr algn="r"/>
            <a:r>
              <a:rPr lang="ru-RU" sz="2600" b="1" dirty="0">
                <a:solidFill>
                  <a:srgbClr val="004E91"/>
                </a:solidFill>
                <a:latin typeface="Helvetica" pitchFamily="2" charset="0"/>
              </a:rPr>
              <a:t>УПРАВЛЯЙ СВОИМ ВРЕМЕНЕМ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4A3706-DDDB-FE9D-0B11-D39D9470D5F3}"/>
              </a:ext>
            </a:extLst>
          </p:cNvPr>
          <p:cNvSpPr txBox="1"/>
          <p:nvPr/>
        </p:nvSpPr>
        <p:spPr>
          <a:xfrm>
            <a:off x="4838700" y="5051118"/>
            <a:ext cx="4075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HELVETICANEUECYR-MEDIUMITALIC" panose="02000503040000020004" pitchFamily="2" charset="0"/>
              </a:rPr>
              <a:t>Кто умеет управлять временем с пользой, будут всегда успешны</a:t>
            </a:r>
            <a:r>
              <a:rPr lang="ru-RU" sz="1600" i="1" dirty="0" smtClean="0">
                <a:latin typeface="HELVETICANEUECYR-MEDIUMITALIC" panose="02000503040000020004" pitchFamily="2" charset="0"/>
              </a:rPr>
              <a:t>.</a:t>
            </a:r>
          </a:p>
          <a:p>
            <a:endParaRPr lang="ru-RU" sz="1600" i="1" dirty="0">
              <a:latin typeface="HELVETICANEUECYR-MEDIUMITALIC" panose="02000503040000020004" pitchFamily="2" charset="0"/>
            </a:endParaRPr>
          </a:p>
          <a:p>
            <a:pPr algn="r"/>
            <a:r>
              <a:rPr lang="ru-RU" sz="1600" i="1" dirty="0">
                <a:latin typeface="HELVETICANEUECYR-MEDIUMITALIC" panose="02000503040000020004" pitchFamily="2" charset="0"/>
              </a:rPr>
              <a:t>                             Альберти, писатель и итальянский ученый, XV век</a:t>
            </a:r>
          </a:p>
        </p:txBody>
      </p:sp>
    </p:spTree>
    <p:extLst>
      <p:ext uri="{BB962C8B-B14F-4D97-AF65-F5344CB8AC3E}">
        <p14:creationId xmlns:p14="http://schemas.microsoft.com/office/powerpoint/2010/main" val="22416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F0A355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solidFill>
                <a:srgbClr val="F0A3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F0A3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F0A355"/>
          </a:solidFill>
          <a:ln>
            <a:solidFill>
              <a:srgbClr val="F0A3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647" y="912670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12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163942" y="1224619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Метод 4</a:t>
            </a:r>
            <a:r>
              <a:rPr lang="en-US" altLang="ko-KR" b="1" dirty="0">
                <a:solidFill>
                  <a:srgbClr val="F0A3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endParaRPr lang="ru-RU" altLang="ko-KR" b="1" dirty="0">
              <a:solidFill>
                <a:srgbClr val="F0A3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63942" y="1524300"/>
            <a:ext cx="50561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4D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придумал Эдвард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Рэй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мотивационный писатель и консультант. Метод призван помочь людям, которые при виде своего списка задач приходят в ужас и не знают, как подступиться ко всем скопившимся пунктам.</a:t>
            </a:r>
          </a:p>
          <a:p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Рэй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утверждает, что нужно запомнить только четыре слова на букву D, и тогда у вас не будут опускаться руки перед горами дел. Вот они: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1)	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(сделать) — если вам назначили задачу, лучше всего выполнить её сейчас же и сразу вычеркнуть из списка.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2)	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Delegate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(делегировать) — когда вы не можете или не успеваете что-то исполнить, но у вас есть относительно свободный помощник, передайте задачу ему.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3)	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Delete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(удалить) — некоторые дела не так уж и важны. Откажитесь от них, окончательно удалив из списка задач. 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4)	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Delay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(отложить) — когда задача слишком объёмная или не требует немедленного исполнения, её можно и отложить. Но вы должны обязательно установить ей чёткие сроки, иначе она так и будет лежать мёртвым грузом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50" y="1660982"/>
            <a:ext cx="1238095" cy="123809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047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004E91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004E91"/>
          </a:solidFill>
          <a:ln>
            <a:solidFill>
              <a:srgbClr val="004E9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650" y="930797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13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400468" y="1224619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Хронометраж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33726" y="1610459"/>
            <a:ext cx="5048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Обычно люди, пытающиеся стать продуктивными, тщательно отслеживают время, которое тратят на важные дела, и совершенно забывают учитывать периоды, в которые занимаются ерундой. Эту проблему решает техника «Хронометраж», которую придумал эксперт в области управления временем Глеб Архангельский. Она позволяет понять, на что уходит ваше время, приучает внимательнее относиться к тому, чем вы занимаетесь, и меньше отвлекаться.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Возьмите тетрадь и записывайте все свои действия и сколько вы ими занимались, с точностью до 5–10 минут. Фиксируйте и рабочие моменты, и переговоры, и встречи, и даже время, проведённое на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YouTube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и в играх. Уделите этому пару недель. Потом пролистаете тетрадь, узнаете в лицо своих «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хронофагов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» и сделаете выводы. Может, вам нужно меньше смотреть забавные «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видосики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», или реже отлучаться пить кофе, или ваш враг — телефонные звонки.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9" y="1586143"/>
            <a:ext cx="1523810" cy="12285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70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ДЕЛЕГИРОВАНИЕ ПОЛНОМОЧИЙ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pic>
        <p:nvPicPr>
          <p:cNvPr id="3086" name="Схема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9" r="-6601"/>
          <a:stretch>
            <a:fillRect/>
          </a:stretch>
        </p:blipFill>
        <p:spPr bwMode="auto">
          <a:xfrm>
            <a:off x="2749105" y="2569453"/>
            <a:ext cx="60198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60" y="1007199"/>
            <a:ext cx="1676190" cy="153333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24199" y="1006872"/>
            <a:ext cx="5044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ДЕЛЕГИРОВАНИЕ ПОЛНОМОЧИЙ -</a:t>
            </a:r>
          </a:p>
          <a:p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это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процесс передачи части функций руководителя другим сотрудникам для достижения конкретных целей организации.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7861" y="3064767"/>
            <a:ext cx="4036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ЧЕК-ЛИСТ </a:t>
            </a:r>
            <a:br>
              <a:rPr lang="ru-RU" sz="1600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600" dirty="0" smtClean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  ДЕЛЕГИРОВАНИЮ ПОЛНОМОЧИЙ</a:t>
            </a:r>
            <a:endParaRPr lang="ru-RU" sz="1600" dirty="0">
              <a:solidFill>
                <a:srgbClr val="004F9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49298" y="3850929"/>
            <a:ext cx="14313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Шаг 1.</a:t>
            </a:r>
            <a:endParaRPr lang="ru-RU" sz="1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Необходимо </a:t>
            </a:r>
            <a:endParaRPr lang="ru-RU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35" y="3539268"/>
            <a:ext cx="1476190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ДЕЛЕГИРОВАНИЕ ПОЛНОМОЧИЙ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8972" y="1067766"/>
            <a:ext cx="696885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Шаг </a:t>
            </a:r>
            <a:r>
              <a:rPr lang="ru-RU" sz="14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Назначить </a:t>
            </a:r>
            <a:r>
              <a:rPr lang="ru-RU" sz="1400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ответственное лицо </a:t>
            </a:r>
            <a:r>
              <a:rPr lang="ru-RU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 выполнение конкретных </a:t>
            </a:r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заданий. </a:t>
            </a:r>
            <a:endParaRPr lang="ru-RU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2" y="2608024"/>
            <a:ext cx="2419048" cy="1380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3244" y="2608024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 порученное дело может отвечать один и только один человек. У задачи могут быть привлеченные соискатели, но только один ответственный исполнитель.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530" y="4134433"/>
            <a:ext cx="5285714" cy="9714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0222" y="5453349"/>
            <a:ext cx="556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Делегируем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полномочия, а не ответственность!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Делегируется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только то, что возможно проконтролировать!</a:t>
            </a:r>
          </a:p>
        </p:txBody>
      </p:sp>
    </p:spTree>
    <p:extLst>
      <p:ext uri="{BB962C8B-B14F-4D97-AF65-F5344CB8AC3E}">
        <p14:creationId xmlns:p14="http://schemas.microsoft.com/office/powerpoint/2010/main" val="4288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ДЕЛЕГИРОВАНИЕ ПОЛНОМОЧИЙ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8972" y="761110"/>
            <a:ext cx="69688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Шаг 3</a:t>
            </a:r>
            <a:r>
              <a:rPr lang="ru-RU" sz="14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ru-RU" sz="1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Встреча с </a:t>
            </a:r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сотрудниками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ПОСТАНОВКА ЗАДАЧИ</a:t>
            </a:r>
            <a:endParaRPr lang="ru-RU" sz="1400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48" y="1948855"/>
            <a:ext cx="5968250" cy="46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0A355"/>
                </a:solidFill>
                <a:latin typeface="Helvetica" pitchFamily="2" charset="0"/>
              </a:rPr>
              <a:t>СОВЕТЫ РУКОВОДИТЕЛЮ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284"/>
          <p:cNvGrpSpPr/>
          <p:nvPr/>
        </p:nvGrpSpPr>
        <p:grpSpPr>
          <a:xfrm rot="5400000">
            <a:off x="458678" y="1799683"/>
            <a:ext cx="1546522" cy="19522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9" name="椭圆 289"/>
          <p:cNvSpPr/>
          <p:nvPr/>
        </p:nvSpPr>
        <p:spPr bwMode="auto">
          <a:xfrm>
            <a:off x="255354" y="2127873"/>
            <a:ext cx="435012" cy="447963"/>
          </a:xfrm>
          <a:prstGeom prst="ellipse">
            <a:avLst/>
          </a:prstGeom>
          <a:solidFill>
            <a:srgbClr val="F0A355"/>
          </a:solidFill>
          <a:ln w="9525" cap="flat" cmpd="sng" algn="ctr">
            <a:solidFill>
              <a:srgbClr val="F0A35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1036655">
              <a:defRPr/>
            </a:pPr>
            <a:endParaRPr lang="zh-CN" altLang="en-US" sz="2025" kern="0" dirty="0">
              <a:solidFill>
                <a:srgbClr val="FFFFFF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484" y="2302357"/>
            <a:ext cx="1139903" cy="10435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613306"/>
            <a:ext cx="1237512" cy="1237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4009781"/>
            <a:ext cx="1237512" cy="1237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1292601"/>
            <a:ext cx="1237512" cy="1237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1971896"/>
            <a:ext cx="1237512" cy="1237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2651191"/>
            <a:ext cx="1237512" cy="12375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3330486"/>
            <a:ext cx="1237512" cy="12375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5368371"/>
            <a:ext cx="1237512" cy="12375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4689076"/>
            <a:ext cx="1237512" cy="12375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96" y="6047670"/>
            <a:ext cx="1237512" cy="1237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6308" y="804151"/>
            <a:ext cx="58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Изложение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должно быть логичным, а задание должно представлять собой цепочку последовательных шагов.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96308" y="1500465"/>
            <a:ext cx="58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Деталей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должно быть достаточно, чтобы сотрудник понял, чего от него ждут, но не слишком много, чтобы он не утонул в мелочах.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96308" y="2227368"/>
            <a:ext cx="58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Чтобы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убедиться, что вас правильно поняли, попросите объяснить, что они собираются делать, и узнайте, нет ли у них вопросов.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96308" y="2849099"/>
            <a:ext cx="58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После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того, как вы дали задание, освободите его от обязанностей, которые могут помешать выполнить ваше задание.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96308" y="3707622"/>
            <a:ext cx="58531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Обеспечьте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его необходимыми материалами и дайте достаточно времени.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96304" y="4260075"/>
            <a:ext cx="5853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Подкрепите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авторитет сотрудника, объявив остальным служащим о порученном деле, и попросив их сотрудничать с ним, как с вами.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96307" y="4813060"/>
            <a:ext cx="5853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Оставьте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подчиненному простор для маневра, чтобы он мог в полной мере творчески использовать выделенные ресурсы, но не забудьте определить даты промежуточных отчетов — вы должны быть уверены, что проект развивается в правильном направлении.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96304" y="5740909"/>
            <a:ext cx="5853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всегда будьте готовы помочь делом или советом.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96303" y="6326872"/>
            <a:ext cx="58531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Очень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важно поощрять хорошую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8676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ТАЙМ-МЕНЕДЖМЕНТ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84517" y="3522811"/>
            <a:ext cx="1540388" cy="390121"/>
          </a:xfrm>
          <a:prstGeom prst="rect">
            <a:avLst/>
          </a:prstGeom>
          <a:noFill/>
        </p:spPr>
        <p:txBody>
          <a:bodyPr wrap="none" lIns="77739" tIns="38869" rIns="77739" bIns="38869" rtlCol="0">
            <a:spAutoFit/>
          </a:bodyPr>
          <a:lstStyle/>
          <a:p>
            <a:pPr defTabSz="1036655">
              <a:defRPr/>
            </a:pPr>
            <a:r>
              <a:rPr lang="en-US" altLang="zh-CN" sz="2025" kern="0" dirty="0">
                <a:solidFill>
                  <a:schemeClr val="bg1"/>
                </a:solidFill>
                <a:latin typeface="微软雅黑"/>
                <a:ea typeface="微软雅黑"/>
              </a:rPr>
              <a:t>TITLE HERE</a:t>
            </a:r>
            <a:endParaRPr lang="zh-CN" altLang="en-US" sz="2025" kern="0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60" name="矩形 21"/>
          <p:cNvSpPr/>
          <p:nvPr/>
        </p:nvSpPr>
        <p:spPr>
          <a:xfrm>
            <a:off x="560615" y="3705491"/>
            <a:ext cx="7102794" cy="108335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3666" tIns="51833" rIns="103666" bIns="51833" rtlCol="0" anchor="ctr"/>
          <a:lstStyle/>
          <a:p>
            <a:pPr defTabSz="1036655">
              <a:defRPr/>
            </a:pPr>
            <a:endParaRPr lang="zh-CN" altLang="en-US" sz="2025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1" name="矩形 21"/>
          <p:cNvSpPr/>
          <p:nvPr/>
        </p:nvSpPr>
        <p:spPr>
          <a:xfrm>
            <a:off x="1630924" y="2439461"/>
            <a:ext cx="6880436" cy="108335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3666" tIns="51833" rIns="103666" bIns="51833" rtlCol="0" anchor="ctr"/>
          <a:lstStyle/>
          <a:p>
            <a:pPr defTabSz="1036655">
              <a:defRPr/>
            </a:pPr>
            <a:endParaRPr lang="zh-CN" altLang="en-US" sz="2025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8989" y="2668472"/>
            <a:ext cx="47887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ЕСЛИ ВАС ЗАИНТЕРЕСОВАЛ ТАЙМ-МЕНЕДЖМЕНТ, ТО СОВЕТУЕМ ПОЧИТАТЬ КНИГИ, КОТОРЫЕ ПОМОГУТ ВАМ РАЗОБРАТЬСЯ ВО ВРЕМЕНИ: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75981" y="3934503"/>
            <a:ext cx="444442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Приведи дела в порядок - Дэвид Аллен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</a:rPr>
              <a:t>Время - Глеб Архангельский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</a:rPr>
              <a:t>Ноль во входящих - Дж. Скотт</a:t>
            </a:r>
          </a:p>
        </p:txBody>
      </p:sp>
      <p:grpSp>
        <p:nvGrpSpPr>
          <p:cNvPr id="64" name="组合 284"/>
          <p:cNvGrpSpPr/>
          <p:nvPr/>
        </p:nvGrpSpPr>
        <p:grpSpPr>
          <a:xfrm rot="5400000">
            <a:off x="1105437" y="1980999"/>
            <a:ext cx="1546522" cy="19522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9" name="椭圆 289"/>
          <p:cNvSpPr/>
          <p:nvPr/>
        </p:nvSpPr>
        <p:spPr bwMode="auto">
          <a:xfrm>
            <a:off x="902113" y="2309189"/>
            <a:ext cx="435012" cy="44796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1036655">
              <a:defRPr/>
            </a:pPr>
            <a:endParaRPr lang="zh-CN" altLang="en-US" sz="2025" kern="0" dirty="0">
              <a:solidFill>
                <a:srgbClr val="FFFFFF"/>
              </a:solidFill>
            </a:endParaRPr>
          </a:p>
        </p:txBody>
      </p:sp>
      <p:grpSp>
        <p:nvGrpSpPr>
          <p:cNvPr id="71" name="组合 1"/>
          <p:cNvGrpSpPr/>
          <p:nvPr/>
        </p:nvGrpSpPr>
        <p:grpSpPr>
          <a:xfrm>
            <a:off x="6326412" y="3398183"/>
            <a:ext cx="1842980" cy="1474933"/>
            <a:chOff x="6206721" y="2132467"/>
            <a:chExt cx="1642672" cy="1277290"/>
          </a:xfrm>
        </p:grpSpPr>
        <p:sp>
          <p:nvSpPr>
            <p:cNvPr id="72" name="椭圆 34"/>
            <p:cNvSpPr/>
            <p:nvPr/>
          </p:nvSpPr>
          <p:spPr>
            <a:xfrm rot="16200000">
              <a:off x="6389412" y="1949776"/>
              <a:ext cx="1277290" cy="1642672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3" name="椭圆 302"/>
            <p:cNvSpPr/>
            <p:nvPr/>
          </p:nvSpPr>
          <p:spPr>
            <a:xfrm>
              <a:off x="6635175" y="2187965"/>
              <a:ext cx="1175010" cy="11750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6" name="椭圆 293"/>
          <p:cNvSpPr/>
          <p:nvPr/>
        </p:nvSpPr>
        <p:spPr bwMode="auto">
          <a:xfrm>
            <a:off x="6716030" y="3468736"/>
            <a:ext cx="435012" cy="44796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1036655">
              <a:defRPr/>
            </a:pPr>
            <a:endParaRPr lang="zh-CN" altLang="en-US" sz="2025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8243" y="2483673"/>
            <a:ext cx="1139903" cy="10435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31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60" grpId="0" animBg="1"/>
          <p:bldP spid="61" grpId="0" animBg="1"/>
          <p:bldP spid="62" grpId="0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60" grpId="0" animBg="1"/>
          <p:bldP spid="61" grpId="0" animBg="1"/>
          <p:bldP spid="62" grpId="0"/>
          <p:bldP spid="6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" y="297835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ТАЙМ-МЕНЕДЖМЕНТ</a:t>
            </a:r>
            <a:endParaRPr lang="ru-RU" sz="1800" dirty="0">
              <a:solidFill>
                <a:srgbClr val="A2D79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37"/>
          <p:cNvSpPr/>
          <p:nvPr/>
        </p:nvSpPr>
        <p:spPr>
          <a:xfrm rot="2700000">
            <a:off x="4068240" y="1180986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40"/>
          <p:cNvSpPr/>
          <p:nvPr/>
        </p:nvSpPr>
        <p:spPr>
          <a:xfrm rot="18900000" flipH="1">
            <a:off x="4833629" y="1979525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45"/>
          <p:cNvSpPr/>
          <p:nvPr/>
        </p:nvSpPr>
        <p:spPr>
          <a:xfrm rot="2700000">
            <a:off x="4068240" y="2778063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8"/>
          <p:cNvSpPr/>
          <p:nvPr/>
        </p:nvSpPr>
        <p:spPr>
          <a:xfrm rot="18900000" flipH="1">
            <a:off x="4833629" y="3576600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51"/>
          <p:cNvSpPr/>
          <p:nvPr/>
        </p:nvSpPr>
        <p:spPr>
          <a:xfrm rot="2700000">
            <a:off x="4068240" y="4375138"/>
            <a:ext cx="241670" cy="24167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23"/>
          <p:cNvSpPr/>
          <p:nvPr/>
        </p:nvSpPr>
        <p:spPr>
          <a:xfrm>
            <a:off x="4206852" y="936902"/>
            <a:ext cx="729836" cy="729836"/>
          </a:xfrm>
          <a:prstGeom prst="ellipse">
            <a:avLst/>
          </a:pr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0A355"/>
              </a:solidFill>
            </a:endParaRPr>
          </a:p>
        </p:txBody>
      </p:sp>
      <p:sp>
        <p:nvSpPr>
          <p:cNvPr id="17" name="椭圆 41"/>
          <p:cNvSpPr/>
          <p:nvPr/>
        </p:nvSpPr>
        <p:spPr>
          <a:xfrm flipH="1">
            <a:off x="4206852" y="1735440"/>
            <a:ext cx="729836" cy="7298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46"/>
          <p:cNvSpPr/>
          <p:nvPr/>
        </p:nvSpPr>
        <p:spPr>
          <a:xfrm>
            <a:off x="4206852" y="2533979"/>
            <a:ext cx="729836" cy="729836"/>
          </a:xfrm>
          <a:prstGeom prst="ellipse">
            <a:avLst/>
          </a:pr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49"/>
          <p:cNvSpPr/>
          <p:nvPr/>
        </p:nvSpPr>
        <p:spPr>
          <a:xfrm flipH="1">
            <a:off x="4206852" y="3332515"/>
            <a:ext cx="729836" cy="7298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52"/>
          <p:cNvSpPr/>
          <p:nvPr/>
        </p:nvSpPr>
        <p:spPr>
          <a:xfrm>
            <a:off x="4206852" y="4131053"/>
            <a:ext cx="729836" cy="729836"/>
          </a:xfrm>
          <a:prstGeom prst="ellipse">
            <a:avLst/>
          </a:prstGeom>
          <a:solidFill>
            <a:srgbClr val="004E91"/>
          </a:solidFill>
          <a:ln>
            <a:solidFill>
              <a:srgbClr val="004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106"/>
          <p:cNvSpPr txBox="1"/>
          <p:nvPr/>
        </p:nvSpPr>
        <p:spPr>
          <a:xfrm>
            <a:off x="593685" y="1420414"/>
            <a:ext cx="3103751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Каждый из нас ежедневно сталкивается с ситуацией, когда катастрофически не хватает времени. </a:t>
            </a:r>
          </a:p>
          <a:p>
            <a:pPr algn="r">
              <a:lnSpc>
                <a:spcPct val="100000"/>
              </a:lnSpc>
            </a:pP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Поэтому в нашем сборнике вы найдете рекомендации, как управлять временем (тайм-менеджмент). </a:t>
            </a:r>
          </a:p>
          <a:p>
            <a:pPr algn="r">
              <a:lnSpc>
                <a:spcPct val="100000"/>
              </a:lnSpc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ru-RU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5448387" y="1906705"/>
            <a:ext cx="293894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50" b="1" dirty="0">
                <a:solidFill>
                  <a:srgbClr val="A2D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Тайм-менеджмент —   </a:t>
            </a:r>
            <a:endParaRPr lang="en-US" altLang="zh-CN" sz="1350" b="1" dirty="0">
              <a:solidFill>
                <a:srgbClr val="A2D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06"/>
          <p:cNvSpPr txBox="1"/>
          <p:nvPr/>
        </p:nvSpPr>
        <p:spPr>
          <a:xfrm>
            <a:off x="5448388" y="2108860"/>
            <a:ext cx="3135806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это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техники и методы для управления временем. Это самоорганизация и управление собой. Тайм-менеджмент помогает человеку или компании планировать время и экономить ресурсы.. </a:t>
            </a:r>
          </a:p>
        </p:txBody>
      </p:sp>
      <p:sp>
        <p:nvSpPr>
          <p:cNvPr id="39" name="TextBox 106"/>
          <p:cNvSpPr txBox="1"/>
          <p:nvPr/>
        </p:nvSpPr>
        <p:spPr>
          <a:xfrm>
            <a:off x="593685" y="2915257"/>
            <a:ext cx="3103751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Тайм-менеджмент </a:t>
            </a: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состоит из нескольких составных частей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строгий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учёт времени;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оптимизация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временных ресурсов;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планирование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дня (недели, месяца иди другого отрезка времени);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организация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мотивации.</a:t>
            </a:r>
          </a:p>
        </p:txBody>
      </p:sp>
      <p:sp>
        <p:nvSpPr>
          <p:cNvPr id="40" name="TextBox 19"/>
          <p:cNvSpPr txBox="1"/>
          <p:nvPr/>
        </p:nvSpPr>
        <p:spPr>
          <a:xfrm>
            <a:off x="5448387" y="3518668"/>
            <a:ext cx="293894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50" b="1" dirty="0">
                <a:solidFill>
                  <a:srgbClr val="A2D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Запомните несколько важнейших моментов:</a:t>
            </a:r>
            <a:endParaRPr lang="en-US" altLang="zh-CN" sz="1350" b="1" dirty="0">
              <a:solidFill>
                <a:srgbClr val="A2D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06"/>
          <p:cNvSpPr txBox="1"/>
          <p:nvPr/>
        </p:nvSpPr>
        <p:spPr>
          <a:xfrm>
            <a:off x="5505965" y="4002787"/>
            <a:ext cx="313580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Фиксируйте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цели </a:t>
            </a: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письменно.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Планируйте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свой день. </a:t>
            </a:r>
            <a:endParaRPr lang="ru-RU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Дробите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большие задачи. </a:t>
            </a:r>
            <a:endParaRPr lang="ru-RU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Возьмите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за правило составлять план действий на завтрашний день перед сном. Утром на работе вы уже будете точно знать, с чего начинать, чем продолжить и как </a:t>
            </a: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закончить.</a:t>
            </a:r>
          </a:p>
          <a:p>
            <a:pPr marL="228600" indent="-228600" algn="just">
              <a:lnSpc>
                <a:spcPct val="100000"/>
              </a:lnSpc>
              <a:buFont typeface="+mj-lt"/>
              <a:buAutoNum type="arabicPeriod"/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Всегда </a:t>
            </a:r>
            <a:r>
              <a:rPr lang="ru-RU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оставляйте определенный резерв времени на «форс-мажор» — непредвиденные обстоятельства.</a:t>
            </a:r>
          </a:p>
          <a:p>
            <a:pPr algn="just">
              <a:lnSpc>
                <a:spcPct val="100000"/>
              </a:lnSpc>
            </a:pPr>
            <a:r>
              <a:rPr lang="ru-RU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ru-RU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585825" y="4313644"/>
            <a:ext cx="311161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altLang="zh-CN" sz="1350" b="1" dirty="0">
                <a:solidFill>
                  <a:srgbClr val="F0A3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ПОМНИТЕ, ЧТО ТЕ НЕСКОЛЬКО МИНУТ, ЧТО ВЫ ЗАТРАТИТЕ НА СОСТАВЛЕНИЕ ПЛАНА, ОКУПЯТСЯ В БУДУЩЕМ: РЕЗУЛЬТАТЫ ГРАМОТНОГО ПЛАНИРОВАНИЯ ВЫ ОЦЕНИТЕ УЖЕ НА ПЕРВОЙ НЕДЕЛЕ ВНЕДРЕНИЯ В ЖИЗНЬ</a:t>
            </a:r>
            <a:r>
              <a:rPr lang="ru-RU" altLang="zh-CN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35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1800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004E91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solidFill>
                <a:srgbClr val="004E9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004E9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004E91"/>
          </a:solidFill>
          <a:ln>
            <a:solidFill>
              <a:srgbClr val="004E9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53411" y="948941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1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375706" y="1234986"/>
            <a:ext cx="38854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1 3 </a:t>
            </a:r>
            <a:r>
              <a:rPr lang="ru-RU" altLang="ko-KR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AndreyPopov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Depositphotos.com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altLang="ko-KR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64233" y="1916740"/>
            <a:ext cx="5008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Ваше рабочее время в течение дня ограничено, и правило 1 3 5 позволяет потратить его наиболее разумно. 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 день вы можете сделать только одну большую задачу, три средние и пять мелких. Всего — девять дел, не больше и не меньше. Правило поможет постепенно разгрести завалы, успевая в срок и не переутомляясь.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6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32587" y="3687759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7" name="Google Shape;1633;p41">
            <a:extLst>
              <a:ext uri="{FF2B5EF4-FFF2-40B4-BE49-F238E27FC236}">
                <a16:creationId xmlns:a16="http://schemas.microsoft.com/office/drawing/2014/main" xmlns="" id="{2175FC53-2BF0-4A99-B87E-2D4DBBB853EB}"/>
              </a:ext>
            </a:extLst>
          </p:cNvPr>
          <p:cNvSpPr/>
          <p:nvPr/>
        </p:nvSpPr>
        <p:spPr>
          <a:xfrm>
            <a:off x="728629" y="3988560"/>
            <a:ext cx="1901253" cy="2089270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7DC4E8"/>
          </a:solidFill>
          <a:ln>
            <a:solidFill>
              <a:srgbClr val="7DC4E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Google Shape;1634;p41">
            <a:extLst>
              <a:ext uri="{FF2B5EF4-FFF2-40B4-BE49-F238E27FC236}">
                <a16:creationId xmlns:a16="http://schemas.microsoft.com/office/drawing/2014/main" xmlns="" id="{AF66549D-FA99-437C-96B8-223E821DF763}"/>
              </a:ext>
            </a:extLst>
          </p:cNvPr>
          <p:cNvSpPr/>
          <p:nvPr/>
        </p:nvSpPr>
        <p:spPr>
          <a:xfrm>
            <a:off x="2021460" y="3900328"/>
            <a:ext cx="216355" cy="283452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7DC4E8"/>
          </a:solidFill>
          <a:ln>
            <a:solidFill>
              <a:srgbClr val="7DC4E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1422028" y="5796107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DC4E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40" name="Google Shape;1636;p41">
            <a:extLst>
              <a:ext uri="{FF2B5EF4-FFF2-40B4-BE49-F238E27FC236}">
                <a16:creationId xmlns:a16="http://schemas.microsoft.com/office/drawing/2014/main" xmlns="" id="{E357133A-9C0A-409C-9BDD-9E942B47169C}"/>
              </a:ext>
            </a:extLst>
          </p:cNvPr>
          <p:cNvSpPr/>
          <p:nvPr/>
        </p:nvSpPr>
        <p:spPr>
          <a:xfrm>
            <a:off x="1362714" y="5703515"/>
            <a:ext cx="633080" cy="641750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7D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Google Shape;1655;p41">
            <a:extLst>
              <a:ext uri="{FF2B5EF4-FFF2-40B4-BE49-F238E27FC236}">
                <a16:creationId xmlns:a16="http://schemas.microsoft.com/office/drawing/2014/main" xmlns="" id="{0A967CD9-5B99-484B-9903-33FD7442B530}"/>
              </a:ext>
            </a:extLst>
          </p:cNvPr>
          <p:cNvSpPr txBox="1"/>
          <p:nvPr/>
        </p:nvSpPr>
        <p:spPr>
          <a:xfrm>
            <a:off x="1262705" y="5756640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2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7AA8FBA7-D088-4F87-A69A-E2C33F3C6649}"/>
              </a:ext>
            </a:extLst>
          </p:cNvPr>
          <p:cNvSpPr txBox="1"/>
          <p:nvPr/>
        </p:nvSpPr>
        <p:spPr>
          <a:xfrm>
            <a:off x="4430445" y="3869599"/>
            <a:ext cx="1775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7DC4E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трёх</a:t>
            </a:r>
            <a:endParaRPr lang="ru-RU" altLang="ko-KR" dirty="0">
              <a:solidFill>
                <a:srgbClr val="7DC4E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64233" y="4133240"/>
            <a:ext cx="50082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Крис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Бейли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автор книги «Мой продуктивный год», придумал правило трёх. Для достижения продуктивности достаточно каждый день выполнять три самых важных дела.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Выберите три самые важные задачи на день и сфокусируйтесь на них. На следующий день выберите ещё три, и так далее. Так вы будете сохранять сосредоточенность. Это же правило можно применять для постановки целей на неделю, месяц или год.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98" y="1814232"/>
            <a:ext cx="1380952" cy="83809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14" y="4570077"/>
            <a:ext cx="695238" cy="9238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210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799" y="911127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3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613603" y="1237987"/>
            <a:ext cx="37754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Способ 10 </a:t>
            </a:r>
            <a:r>
              <a:rPr lang="ru-RU" altLang="ko-KR" b="1" dirty="0" smtClean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минут</a:t>
            </a:r>
            <a:endParaRPr lang="ru-RU" altLang="ko-KR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05150" y="1911643"/>
            <a:ext cx="50577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 вас есть какая то задача, к которой вы не хотите приступать? Скажите себе: «Я позанимаюсь этим только 10 минут, а потом пойду отдохну». Скорее всего, за это время вы втянетесь в работу и уже не сможете остановиться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6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6594558" y="3759701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7" name="Google Shape;1633;p41">
            <a:extLst>
              <a:ext uri="{FF2B5EF4-FFF2-40B4-BE49-F238E27FC236}">
                <a16:creationId xmlns:a16="http://schemas.microsoft.com/office/drawing/2014/main" xmlns="" id="{2175FC53-2BF0-4A99-B87E-2D4DBBB853EB}"/>
              </a:ext>
            </a:extLst>
          </p:cNvPr>
          <p:cNvSpPr/>
          <p:nvPr/>
        </p:nvSpPr>
        <p:spPr>
          <a:xfrm>
            <a:off x="728629" y="3988560"/>
            <a:ext cx="1901253" cy="2089270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7D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Google Shape;1634;p41">
            <a:extLst>
              <a:ext uri="{FF2B5EF4-FFF2-40B4-BE49-F238E27FC236}">
                <a16:creationId xmlns:a16="http://schemas.microsoft.com/office/drawing/2014/main" xmlns="" id="{AF66549D-FA99-437C-96B8-223E821DF763}"/>
              </a:ext>
            </a:extLst>
          </p:cNvPr>
          <p:cNvSpPr/>
          <p:nvPr/>
        </p:nvSpPr>
        <p:spPr>
          <a:xfrm>
            <a:off x="2021460" y="3900328"/>
            <a:ext cx="216355" cy="283452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1415408" y="575677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40" name="Google Shape;1636;p41">
            <a:extLst>
              <a:ext uri="{FF2B5EF4-FFF2-40B4-BE49-F238E27FC236}">
                <a16:creationId xmlns:a16="http://schemas.microsoft.com/office/drawing/2014/main" xmlns="" id="{E357133A-9C0A-409C-9BDD-9E942B47169C}"/>
              </a:ext>
            </a:extLst>
          </p:cNvPr>
          <p:cNvSpPr/>
          <p:nvPr/>
        </p:nvSpPr>
        <p:spPr>
          <a:xfrm>
            <a:off x="1362714" y="5703515"/>
            <a:ext cx="633080" cy="641750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7D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Google Shape;1655;p41">
            <a:extLst>
              <a:ext uri="{FF2B5EF4-FFF2-40B4-BE49-F238E27FC236}">
                <a16:creationId xmlns:a16="http://schemas.microsoft.com/office/drawing/2014/main" xmlns="" id="{0A967CD9-5B99-484B-9903-33FD7442B530}"/>
              </a:ext>
            </a:extLst>
          </p:cNvPr>
          <p:cNvSpPr txBox="1"/>
          <p:nvPr/>
        </p:nvSpPr>
        <p:spPr>
          <a:xfrm>
            <a:off x="1262648" y="5756599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4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7AA8FBA7-D088-4F87-A69A-E2C33F3C6649}"/>
              </a:ext>
            </a:extLst>
          </p:cNvPr>
          <p:cNvSpPr txBox="1"/>
          <p:nvPr/>
        </p:nvSpPr>
        <p:spPr>
          <a:xfrm>
            <a:off x="4348010" y="3750318"/>
            <a:ext cx="1775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7DC4E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Метод 90/30</a:t>
            </a:r>
            <a:endParaRPr lang="ru-RU" altLang="ko-KR" dirty="0">
              <a:solidFill>
                <a:srgbClr val="7DC4E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05150" y="4066075"/>
            <a:ext cx="50577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Вы напряжённо работаете 90 минут, потом отдыхаете полчаса, а затем повторяете цикл. При этом первые 90 минут вы отводите под самую важную задачу, которую должны сделать за день, а следующие отрезки посвящаете менее важным делам.</a:t>
            </a:r>
          </a:p>
          <a:p>
            <a:pPr indent="446088"/>
            <a:r>
              <a:rPr lang="ru-RU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Согласно исследованиям специалиста из </a:t>
            </a:r>
            <a:r>
              <a:rPr lang="ru-RU" sz="1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Йеля</a:t>
            </a:r>
            <a:r>
              <a:rPr lang="ru-RU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Перетза</a:t>
            </a:r>
            <a:r>
              <a:rPr lang="ru-RU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Лафи</a:t>
            </a:r>
            <a:r>
              <a:rPr lang="ru-RU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, 90 минут — это оптимальное время, в течение которого человек может эффективно сосредотачиваться на одной задаче. А получаса достаточно для полного отдыха, что подтверждается изысканиями нейрофизиолога Натана </a:t>
            </a:r>
            <a:r>
              <a:rPr lang="ru-RU" sz="1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Клейтмана</a:t>
            </a:r>
            <a:r>
              <a:rPr lang="ru-RU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20" y="1749758"/>
            <a:ext cx="1017335" cy="1017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59" y="4366927"/>
            <a:ext cx="1266667" cy="126666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40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799" y="911127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5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682665" y="1237809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Поедание лягушек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06024" y="1725278"/>
            <a:ext cx="50387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Метод придумал автор книг по саморазвитию Брайан Трейси. «Лягушками» он называет неприятные и сложные задачи, которые вы должны выполнять, несмотря на своё нежелание. С самого начала дня сделайте одно такое дело — «съешьте лягушку». И потом вам будет легче: вы сбросите этот камень с души и обеспечите себе хорошее настроение на весь день.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6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32587" y="3687759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7" name="Google Shape;1633;p41">
            <a:extLst>
              <a:ext uri="{FF2B5EF4-FFF2-40B4-BE49-F238E27FC236}">
                <a16:creationId xmlns:a16="http://schemas.microsoft.com/office/drawing/2014/main" xmlns="" id="{2175FC53-2BF0-4A99-B87E-2D4DBBB853EB}"/>
              </a:ext>
            </a:extLst>
          </p:cNvPr>
          <p:cNvSpPr/>
          <p:nvPr/>
        </p:nvSpPr>
        <p:spPr>
          <a:xfrm>
            <a:off x="728629" y="3988560"/>
            <a:ext cx="1901253" cy="2089270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7D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Google Shape;1634;p41">
            <a:extLst>
              <a:ext uri="{FF2B5EF4-FFF2-40B4-BE49-F238E27FC236}">
                <a16:creationId xmlns:a16="http://schemas.microsoft.com/office/drawing/2014/main" xmlns="" id="{AF66549D-FA99-437C-96B8-223E821DF763}"/>
              </a:ext>
            </a:extLst>
          </p:cNvPr>
          <p:cNvSpPr/>
          <p:nvPr/>
        </p:nvSpPr>
        <p:spPr>
          <a:xfrm>
            <a:off x="2021460" y="3900328"/>
            <a:ext cx="216355" cy="283452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7D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1415408" y="575677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40" name="Google Shape;1636;p41">
            <a:extLst>
              <a:ext uri="{FF2B5EF4-FFF2-40B4-BE49-F238E27FC236}">
                <a16:creationId xmlns:a16="http://schemas.microsoft.com/office/drawing/2014/main" xmlns="" id="{E357133A-9C0A-409C-9BDD-9E942B47169C}"/>
              </a:ext>
            </a:extLst>
          </p:cNvPr>
          <p:cNvSpPr/>
          <p:nvPr/>
        </p:nvSpPr>
        <p:spPr>
          <a:xfrm>
            <a:off x="1362714" y="5703515"/>
            <a:ext cx="633080" cy="641750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7D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Google Shape;1655;p41">
            <a:extLst>
              <a:ext uri="{FF2B5EF4-FFF2-40B4-BE49-F238E27FC236}">
                <a16:creationId xmlns:a16="http://schemas.microsoft.com/office/drawing/2014/main" xmlns="" id="{0A967CD9-5B99-484B-9903-33FD7442B530}"/>
              </a:ext>
            </a:extLst>
          </p:cNvPr>
          <p:cNvSpPr txBox="1"/>
          <p:nvPr/>
        </p:nvSpPr>
        <p:spPr>
          <a:xfrm>
            <a:off x="1262799" y="5756773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6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7AA8FBA7-D088-4F87-A69A-E2C33F3C6649}"/>
              </a:ext>
            </a:extLst>
          </p:cNvPr>
          <p:cNvSpPr txBox="1"/>
          <p:nvPr/>
        </p:nvSpPr>
        <p:spPr>
          <a:xfrm>
            <a:off x="3244515" y="3826998"/>
            <a:ext cx="350059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 err="1">
                <a:solidFill>
                  <a:srgbClr val="7DC4E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Канбан</a:t>
            </a:r>
            <a:endParaRPr lang="ru-RU" altLang="ko-KR" b="1" dirty="0">
              <a:solidFill>
                <a:srgbClr val="7DC4E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altLang="ko-KR" dirty="0" err="1">
                <a:latin typeface="Helvetica" panose="020B0604020202020204" pitchFamily="34" charset="0"/>
                <a:cs typeface="Helvetica" panose="020B0604020202020204" pitchFamily="34" charset="0"/>
              </a:rPr>
              <a:t>comzeal</a:t>
            </a:r>
            <a:r>
              <a:rPr lang="en-US" altLang="ko-KR" dirty="0">
                <a:latin typeface="Helvetica" panose="020B0604020202020204" pitchFamily="34" charset="0"/>
                <a:cs typeface="Helvetica" panose="020B0604020202020204" pitchFamily="34" charset="0"/>
              </a:rPr>
              <a:t> / Depositphotos.com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06024" y="4417334"/>
            <a:ext cx="5085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Японский метод продуктивности, который помогает отслеживать, какие дела вы выполняете, что вы уже сделали и чем нужно будет заняться в будущем.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Канбан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наглядно визуализирует рабочий процесс.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Вы берёте доску для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стикеров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(или регистрируетесь в каком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нибудь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менеджере дел вроде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Trello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 и рисуете на ней три столбца: «Сделать» (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To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), «Делаю» (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Doing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), «Сделано» (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Done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). Затем пишете свои дела на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стикерах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и помещаете в соответствующий столбец в зависимости от того, чем занимаетесь и что уже сделали.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50" y="1743654"/>
            <a:ext cx="1038095" cy="10857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2" y="4589662"/>
            <a:ext cx="1180952" cy="7904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510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A2D79D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solidFill>
                <a:srgbClr val="A2D79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A2D79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A2D79D"/>
          </a:solidFill>
          <a:ln>
            <a:solidFill>
              <a:srgbClr val="A2D7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799" y="950247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7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2836845" y="1217997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b="1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GTD</a:t>
            </a:r>
            <a:endParaRPr lang="ru-RU" altLang="ko-KR" b="1" dirty="0">
              <a:solidFill>
                <a:srgbClr val="A2D79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50" y="1643484"/>
            <a:ext cx="502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GTD (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Getting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Things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Done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) — это система продуктивности, придуманная бизнес тренером Дэвидом Алленом. Её основные принципы заключаются в следующем: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1.	Записывайте все дела и идеи в одном месте, так называемом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Inbox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(«Входящих»).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2.	Периодически сортируйте содержимое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Inbox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, присваивая делам приоритеты и сроки. Размещайте заметки по папкам в соответствии с их содержимым — «Работа», «Дом», «Покупки» и так далее.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3.	Проводите ревизии — выбрасывайте ненужные заметки, вычёркивайте выполненные дела, перемещайте утратившие актуальность материалы в архив.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4.	Когда всё распланировано, приступайте к исполнению. Задачи, которые можно сделать за пару минут, решайте сразу же. Другие же можно делегировать или поместить в календарь.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98" y="1643484"/>
            <a:ext cx="1200000" cy="123809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95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7DC4E8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solidFill>
                <a:srgbClr val="7DC4E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7DC4E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7DC4E8"/>
          </a:solidFill>
          <a:ln>
            <a:solidFill>
              <a:srgbClr val="7DC4E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705" y="936608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8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751013" y="1231487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7DC4E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Правило двух минут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33725" y="1736604"/>
            <a:ext cx="5038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Если задача займёт не более двух минут — сделайте её немедленно. Так вы разгружаете свой мозг, потому что вам не придётся больше помнить об этом деле.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6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32587" y="3687759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7" name="Google Shape;1633;p41">
            <a:extLst>
              <a:ext uri="{FF2B5EF4-FFF2-40B4-BE49-F238E27FC236}">
                <a16:creationId xmlns:a16="http://schemas.microsoft.com/office/drawing/2014/main" xmlns="" id="{2175FC53-2BF0-4A99-B87E-2D4DBBB853EB}"/>
              </a:ext>
            </a:extLst>
          </p:cNvPr>
          <p:cNvSpPr/>
          <p:nvPr/>
        </p:nvSpPr>
        <p:spPr>
          <a:xfrm>
            <a:off x="728629" y="3988560"/>
            <a:ext cx="1901253" cy="2089270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A2D79D"/>
          </a:solidFill>
          <a:ln>
            <a:solidFill>
              <a:srgbClr val="A2D7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Google Shape;1634;p41">
            <a:extLst>
              <a:ext uri="{FF2B5EF4-FFF2-40B4-BE49-F238E27FC236}">
                <a16:creationId xmlns:a16="http://schemas.microsoft.com/office/drawing/2014/main" xmlns="" id="{AF66549D-FA99-437C-96B8-223E821DF763}"/>
              </a:ext>
            </a:extLst>
          </p:cNvPr>
          <p:cNvSpPr/>
          <p:nvPr/>
        </p:nvSpPr>
        <p:spPr>
          <a:xfrm>
            <a:off x="2021460" y="3900328"/>
            <a:ext cx="216355" cy="283452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A2D7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1415408" y="575677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40" name="Google Shape;1636;p41">
            <a:extLst>
              <a:ext uri="{FF2B5EF4-FFF2-40B4-BE49-F238E27FC236}">
                <a16:creationId xmlns:a16="http://schemas.microsoft.com/office/drawing/2014/main" xmlns="" id="{E357133A-9C0A-409C-9BDD-9E942B47169C}"/>
              </a:ext>
            </a:extLst>
          </p:cNvPr>
          <p:cNvSpPr/>
          <p:nvPr/>
        </p:nvSpPr>
        <p:spPr>
          <a:xfrm>
            <a:off x="1362714" y="5703515"/>
            <a:ext cx="633080" cy="641750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A2D79D"/>
          </a:solidFill>
          <a:ln>
            <a:solidFill>
              <a:srgbClr val="A2D7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Google Shape;1655;p41">
            <a:extLst>
              <a:ext uri="{FF2B5EF4-FFF2-40B4-BE49-F238E27FC236}">
                <a16:creationId xmlns:a16="http://schemas.microsoft.com/office/drawing/2014/main" xmlns="" id="{0A967CD9-5B99-484B-9903-33FD7442B530}"/>
              </a:ext>
            </a:extLst>
          </p:cNvPr>
          <p:cNvSpPr txBox="1"/>
          <p:nvPr/>
        </p:nvSpPr>
        <p:spPr>
          <a:xfrm>
            <a:off x="1269324" y="5783182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9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7AA8FBA7-D088-4F87-A69A-E2C33F3C6649}"/>
              </a:ext>
            </a:extLst>
          </p:cNvPr>
          <p:cNvSpPr txBox="1"/>
          <p:nvPr/>
        </p:nvSpPr>
        <p:spPr>
          <a:xfrm>
            <a:off x="4054886" y="3920546"/>
            <a:ext cx="35005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</a:t>
            </a:r>
            <a:r>
              <a:rPr lang="ru-RU" b="1" dirty="0" smtClean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атрица Эйзенхауэра</a:t>
            </a:r>
            <a:endParaRPr lang="ru-RU" altLang="ko-KR" b="1" dirty="0" smtClean="0">
              <a:solidFill>
                <a:srgbClr val="A2D79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64233" y="4292909"/>
            <a:ext cx="50387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Эта схема создана американским президентом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Дуайтом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Эйзенхауэром. В матрице четыре раздела для задач: «Несрочные и неважные», «Срочные, но неважные», «Важные и несрочные» и «Срочные и важные». Распределите ваши дела по разделам и сможете узнать, на что больше всего тратите времени и каким задачам стоит уделить больше внимания.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29" y="1795294"/>
            <a:ext cx="1123810" cy="980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98" y="4474786"/>
            <a:ext cx="1380952" cy="11142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004E91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solidFill>
                <a:srgbClr val="004E9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004E9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004E91"/>
          </a:solidFill>
          <a:ln>
            <a:solidFill>
              <a:srgbClr val="004E9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62650" y="939367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10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244515" y="1231599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b="1" dirty="0">
                <a:solidFill>
                  <a:srgbClr val="004E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Zero Inbox</a:t>
            </a:r>
            <a:endParaRPr lang="ru-RU" altLang="ko-KR" b="1" dirty="0">
              <a:solidFill>
                <a:srgbClr val="004E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56065" y="1646219"/>
            <a:ext cx="50387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Zero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Inbox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придумал писатель и эксперт по производительности Мерлин Манн, и метод этот отлично сочетается с GTD. Манн применял его к электронным письмам, но точно так же можно обрабатывать дела, документы, заметки и прочие сведения. Как следует из названия, задача этой методики — поддерживать ваш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Inbox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пустым.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Во «Входящих» постоянно скапливается куча записей. Нужно выделить время, чтобы их разобрать, и в забитом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Inbox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легко проглядеть что-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нибудь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важное. Необходимо разбирать содержимое сразу по мере поступления. Вы открываете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Inbox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и решаете, что сделать с каждым пунктом: удалить, делегировать, ответить, отложить или выполнить. Не закрывайте его, пока не произведёте одно из указанных действий со всеми элементами.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Кроме того, значительно сэкономить время вам помогут автоматические фильтры в почте, умные папки и программы для сортировки документов.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3" y="1832191"/>
            <a:ext cx="1257143" cy="100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127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267847"/>
            <a:ext cx="8083686" cy="28662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4F9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ЭФФЕКТИВНЫХ ТЕХНИК ТАЙМ-МЕНЕДЖМЕНТА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386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xmlns="" id="{879CE97B-2A25-4B0E-9DCC-E76C97B02C67}"/>
              </a:ext>
            </a:extLst>
          </p:cNvPr>
          <p:cNvGrpSpPr/>
          <p:nvPr/>
        </p:nvGrpSpPr>
        <p:grpSpPr>
          <a:xfrm>
            <a:off x="728629" y="1127293"/>
            <a:ext cx="1901143" cy="2177324"/>
            <a:chOff x="356900" y="1529779"/>
            <a:chExt cx="1943313" cy="2225619"/>
          </a:xfrm>
          <a:solidFill>
            <a:srgbClr val="A2D79D"/>
          </a:solidFill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xmlns="" id="{B8C51957-11E5-40EC-B357-75FBDB4881E4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xmlns="" id="{43F89A2B-0F88-43E0-8566-8E083650CC48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625;p41">
            <a:extLst>
              <a:ext uri="{FF2B5EF4-FFF2-40B4-BE49-F238E27FC236}">
                <a16:creationId xmlns:a16="http://schemas.microsoft.com/office/drawing/2014/main" xmlns="" id="{026961AA-A0A7-4C39-BC9F-90D766DE2AAE}"/>
              </a:ext>
            </a:extLst>
          </p:cNvPr>
          <p:cNvSpPr/>
          <p:nvPr/>
        </p:nvSpPr>
        <p:spPr>
          <a:xfrm>
            <a:off x="1415353" y="91293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1" name="Google Shape;1626;p41">
            <a:extLst>
              <a:ext uri="{FF2B5EF4-FFF2-40B4-BE49-F238E27FC236}">
                <a16:creationId xmlns:a16="http://schemas.microsoft.com/office/drawing/2014/main" xmlns="" id="{89F30AA7-E269-48FC-AAFF-25D39228867A}"/>
              </a:ext>
            </a:extLst>
          </p:cNvPr>
          <p:cNvSpPr/>
          <p:nvPr/>
        </p:nvSpPr>
        <p:spPr>
          <a:xfrm>
            <a:off x="1362798" y="859774"/>
            <a:ext cx="632801" cy="641844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rgbClr val="A2D79D"/>
          </a:solidFill>
          <a:ln>
            <a:solidFill>
              <a:srgbClr val="A2D7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5541289" y="4496603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18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376350" y="4496603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2" name="Google Shape;1645;p41">
            <a:extLst>
              <a:ext uri="{FF2B5EF4-FFF2-40B4-BE49-F238E27FC236}">
                <a16:creationId xmlns:a16="http://schemas.microsoft.com/office/drawing/2014/main" xmlns="" id="{F7E20D92-CD66-482D-8C33-76693E84C55E}"/>
              </a:ext>
            </a:extLst>
          </p:cNvPr>
          <p:cNvSpPr/>
          <p:nvPr/>
        </p:nvSpPr>
        <p:spPr>
          <a:xfrm>
            <a:off x="4348010" y="1770998"/>
            <a:ext cx="527691" cy="53523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25" name="Google Shape;1654;p41">
            <a:extLst>
              <a:ext uri="{FF2B5EF4-FFF2-40B4-BE49-F238E27FC236}">
                <a16:creationId xmlns:a16="http://schemas.microsoft.com/office/drawing/2014/main" xmlns="" id="{F04E2B40-D72E-46E3-AECB-84E03830E25E}"/>
              </a:ext>
            </a:extLst>
          </p:cNvPr>
          <p:cNvSpPr txBox="1"/>
          <p:nvPr/>
        </p:nvSpPr>
        <p:spPr>
          <a:xfrm>
            <a:off x="1271262" y="933811"/>
            <a:ext cx="833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ru-RU" b="1" kern="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11</a:t>
            </a:r>
            <a:endParaRPr b="1" kern="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0FE47D21-A896-452D-8A29-2B372C9F5DAC}"/>
              </a:ext>
            </a:extLst>
          </p:cNvPr>
          <p:cNvSpPr txBox="1"/>
          <p:nvPr/>
        </p:nvSpPr>
        <p:spPr>
          <a:xfrm>
            <a:off x="3351195" y="1217997"/>
            <a:ext cx="38854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b="1" dirty="0">
                <a:solidFill>
                  <a:srgbClr val="A2D7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Fresh or Fried</a:t>
            </a:r>
            <a:endParaRPr lang="ru-RU" altLang="ko-KR" b="1" dirty="0">
              <a:solidFill>
                <a:srgbClr val="A2D79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50" y="1646219"/>
            <a:ext cx="5029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Fresh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Fried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переводится как «Свежий или жареный». Когда вы просыпаетесь утром, ваш мозг «свежий», но с течением дня он «поджаривается». А значит, вы должны определить время своего пика продуктивности и успеть сделать за этот период всё самое важное за день. 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Вот как это работает.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1.	В конце дня, когда вы уже устали, уделите 15 минут, чтобы создать список дел на завтра.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2.	Перенесите самые важные задачи на начало дня, в раздел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Fresh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. Туда же отправляются дела, которые вы не любите — те самые «лягушки». Их нужно сделать, пока у вас ещё есть силы.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3.	Менее срочные, не очень сложные и более приятные дела отправляются в раздел </a:t>
            </a:r>
            <a:r>
              <a:rPr lang="ru-RU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Fried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— то есть во вторую половину дня, в зависимости от вашего расписания. Они будут меньше загружать вам мозг.</a:t>
            </a:r>
          </a:p>
          <a:p>
            <a:pPr indent="446088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4.	На следующее утро следуйте вашему списку. Затем вечером составьте новый.</a:t>
            </a:r>
          </a:p>
        </p:txBody>
      </p:sp>
      <p:sp>
        <p:nvSpPr>
          <p:cNvPr id="34" name="Google Shape;1630;p41">
            <a:extLst>
              <a:ext uri="{FF2B5EF4-FFF2-40B4-BE49-F238E27FC236}">
                <a16:creationId xmlns:a16="http://schemas.microsoft.com/office/drawing/2014/main" xmlns="" id="{2C502E66-E245-40F4-B51E-85E86AE472B5}"/>
              </a:ext>
            </a:extLst>
          </p:cNvPr>
          <p:cNvSpPr/>
          <p:nvPr/>
        </p:nvSpPr>
        <p:spPr>
          <a:xfrm>
            <a:off x="6330666" y="6981968"/>
            <a:ext cx="527784" cy="535326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sp>
        <p:nvSpPr>
          <p:cNvPr id="35" name="Google Shape;1635;p41">
            <a:extLst>
              <a:ext uri="{FF2B5EF4-FFF2-40B4-BE49-F238E27FC236}">
                <a16:creationId xmlns:a16="http://schemas.microsoft.com/office/drawing/2014/main" xmlns="" id="{19FBC0DA-FE8B-472F-BA70-943DD993BBB0}"/>
              </a:ext>
            </a:extLst>
          </p:cNvPr>
          <p:cNvSpPr/>
          <p:nvPr/>
        </p:nvSpPr>
        <p:spPr>
          <a:xfrm>
            <a:off x="2980670" y="6893736"/>
            <a:ext cx="527691" cy="535326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cs typeface="+mn-ea"/>
              <a:sym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57" y="1793522"/>
            <a:ext cx="1390476" cy="9333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10099" y="625775"/>
            <a:ext cx="3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(https://lifehacker.ru/texniki-tajm-menedzhmenta</a:t>
            </a:r>
            <a:r>
              <a:rPr lang="en-US" sz="1200" dirty="0" smtClean="0">
                <a:latin typeface="Helvetica" pitchFamily="34" charset="0"/>
              </a:rPr>
              <a:t>/)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83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1597</Words>
  <Application>Microsoft Office PowerPoint</Application>
  <PresentationFormat>Экран (4:3)</PresentationFormat>
  <Paragraphs>156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ТАЙМ-МЕНЕДЖМЕНТ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13 ЭФФЕКТИВНЫХ ТЕХНИК ТАЙМ-МЕНЕДЖМЕНТА</vt:lpstr>
      <vt:lpstr>ДЕЛЕГИРОВАНИЕ ПОЛНОМОЧИЙ</vt:lpstr>
      <vt:lpstr>ДЕЛЕГИРОВАНИЕ ПОЛНОМОЧИЙ</vt:lpstr>
      <vt:lpstr>ДЕЛЕГИРОВАНИЕ ПОЛНОМОЧИЙ</vt:lpstr>
      <vt:lpstr>СОВЕТЫ РУКОВОДИТЕЛЮ </vt:lpstr>
      <vt:lpstr>ТАЙМ-МЕНЕДЖМЕНТ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Любовь Николаевна</cp:lastModifiedBy>
  <cp:revision>26</cp:revision>
  <dcterms:created xsi:type="dcterms:W3CDTF">2022-06-28T08:32:07Z</dcterms:created>
  <dcterms:modified xsi:type="dcterms:W3CDTF">2022-12-15T05:50:43Z</dcterms:modified>
</cp:coreProperties>
</file>